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99" r:id="rId2"/>
    <p:sldId id="340" r:id="rId3"/>
    <p:sldId id="342" r:id="rId4"/>
    <p:sldId id="338" r:id="rId5"/>
    <p:sldId id="332" r:id="rId6"/>
    <p:sldId id="344" r:id="rId7"/>
    <p:sldId id="339" r:id="rId8"/>
    <p:sldId id="341" r:id="rId9"/>
    <p:sldId id="330" r:id="rId10"/>
    <p:sldId id="343" r:id="rId11"/>
    <p:sldId id="345" r:id="rId12"/>
    <p:sldId id="328" r:id="rId13"/>
    <p:sldId id="346" r:id="rId14"/>
  </p:sldIdLst>
  <p:sldSz cx="12192000" cy="6858000"/>
  <p:notesSz cx="6735763" cy="9866313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1254" autoAdjust="0"/>
  </p:normalViewPr>
  <p:slideViewPr>
    <p:cSldViewPr snapToGrid="0">
      <p:cViewPr varScale="1">
        <p:scale>
          <a:sx n="106" d="100"/>
          <a:sy n="106" d="100"/>
        </p:scale>
        <p:origin x="7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>
            <a:extLst>
              <a:ext uri="{FF2B5EF4-FFF2-40B4-BE49-F238E27FC236}">
                <a16:creationId xmlns="" xmlns:a16="http://schemas.microsoft.com/office/drawing/2014/main" id="{17B6CE57-1D32-498C-A0BB-7A7069E28B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>
            <a:extLst>
              <a:ext uri="{FF2B5EF4-FFF2-40B4-BE49-F238E27FC236}">
                <a16:creationId xmlns="" xmlns:a16="http://schemas.microsoft.com/office/drawing/2014/main" id="{A76D726F-68B7-41BC-B319-A12EBAD973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458-9008-42AB-8505-53C6788BBF2B}" type="datetimeFigureOut">
              <a:rPr lang="hr-HR" smtClean="0"/>
              <a:t>8.2.2018.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="" xmlns:a16="http://schemas.microsoft.com/office/drawing/2014/main" id="{5E175EAC-362E-4DE1-8A3C-28B2F51BC54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="" xmlns:a16="http://schemas.microsoft.com/office/drawing/2014/main" id="{63EFF169-4EEB-4131-9E03-4AF29EFF5F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D0803-881B-4D53-A722-EA9AF641E2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19949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61F9B-D1A5-44E1-B1F4-16D0ACA15466}" type="datetimeFigureOut">
              <a:rPr lang="hr-HR" smtClean="0"/>
              <a:t>8.2.2018.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5553C-6D59-4A33-9EA2-D83D3546321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222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5553C-6D59-4A33-9EA2-D83D3546321C}" type="slidenum">
              <a:rPr lang="hr-HR" smtClean="0">
                <a:solidFill>
                  <a:prstClr val="black"/>
                </a:solidFill>
              </a:rPr>
              <a:pPr/>
              <a:t>5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43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5553C-6D59-4A33-9EA2-D83D3546321C}" type="slidenum">
              <a:rPr lang="hr-HR" smtClean="0">
                <a:solidFill>
                  <a:prstClr val="black"/>
                </a:solidFill>
              </a:rPr>
              <a:pPr/>
              <a:t>9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22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5553C-6D59-4A33-9EA2-D83D3546321C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95785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5553C-6D59-4A33-9EA2-D83D3546321C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38360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ED12-8E79-40F7-9F69-0126FCE4E2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386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0475-3D40-47D2-84E1-E5829ECF5100}" type="datetimeFigureOut">
              <a:rPr lang="hr-HR" smtClean="0"/>
              <a:t>8.2.2018.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ED12-8E79-40F7-9F69-0126FCE4E2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9501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0475-3D40-47D2-84E1-E5829ECF5100}" type="datetimeFigureOut">
              <a:rPr lang="hr-HR" smtClean="0"/>
              <a:t>8.2.2018.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ED12-8E79-40F7-9F69-0126FCE4E2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5425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0475-3D40-47D2-84E1-E5829ECF5100}" type="datetimeFigureOut">
              <a:rPr lang="hr-HR" smtClean="0"/>
              <a:t>8.2.2018.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ED12-8E79-40F7-9F69-0126FCE4E2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7224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0475-3D40-47D2-84E1-E5829ECF5100}" type="datetimeFigureOut">
              <a:rPr lang="hr-HR" smtClean="0"/>
              <a:t>8.2.2018.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ED12-8E79-40F7-9F69-0126FCE4E2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81693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0475-3D40-47D2-84E1-E5829ECF5100}" type="datetimeFigureOut">
              <a:rPr lang="hr-HR" smtClean="0"/>
              <a:t>8.2.2018.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ED12-8E79-40F7-9F69-0126FCE4E2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35014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0475-3D40-47D2-84E1-E5829ECF5100}" type="datetimeFigureOut">
              <a:rPr lang="hr-HR" smtClean="0"/>
              <a:t>8.2.2018.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ED12-8E79-40F7-9F69-0126FCE4E2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79064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0475-3D40-47D2-84E1-E5829ECF5100}" type="datetimeFigureOut">
              <a:rPr lang="hr-HR" smtClean="0"/>
              <a:t>8.2.2018.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ED12-8E79-40F7-9F69-0126FCE4E2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9984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0475-3D40-47D2-84E1-E5829ECF5100}" type="datetimeFigureOut">
              <a:rPr lang="hr-HR" smtClean="0"/>
              <a:t>8.2.2018.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ED12-8E79-40F7-9F69-0126FCE4E2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96579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0475-3D40-47D2-84E1-E5829ECF5100}" type="datetimeFigureOut">
              <a:rPr lang="hr-HR" smtClean="0"/>
              <a:t>8.2.2018.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ED12-8E79-40F7-9F69-0126FCE4E2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53372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0475-3D40-47D2-84E1-E5829ECF5100}" type="datetimeFigureOut">
              <a:rPr lang="hr-HR" smtClean="0"/>
              <a:t>8.2.2018.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ED12-8E79-40F7-9F69-0126FCE4E2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5665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45212" y="63477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0475-3D40-47D2-84E1-E5829ECF5100}" type="datetimeFigureOut">
              <a:rPr lang="hr-HR" smtClean="0"/>
              <a:t>8.2.2018.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FED12-8E79-40F7-9F69-0126FCE4E2F1}" type="slidenum">
              <a:rPr lang="hr-HR" smtClean="0"/>
              <a:t>‹#›</a:t>
            </a:fld>
            <a:endParaRPr lang="hr-HR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AFE56B6-98CD-42D7-AE04-8991EB161E0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17" y="6068214"/>
            <a:ext cx="1568449" cy="62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3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ekokartazg.westeurope.cloudapp.azure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35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="" xmlns:a16="http://schemas.microsoft.com/office/drawing/2014/main" id="{7BBABC1A-18BE-4C1C-9BF7-387F7EDB8C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4" r="7869" b="236"/>
          <a:stretch/>
        </p:blipFill>
        <p:spPr bwMode="auto">
          <a:xfrm>
            <a:off x="0" y="0"/>
            <a:ext cx="12192000" cy="4019550"/>
          </a:xfrm>
          <a:prstGeom prst="rect">
            <a:avLst/>
          </a:prstGeom>
          <a:noFill/>
          <a:ln>
            <a:noFill/>
          </a:ln>
          <a:effectLst>
            <a:outerShdw blurRad="127000" dist="101600" dir="5400000" algn="t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9268"/>
            <a:ext cx="12192000" cy="187130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eaLnBrk="1" hangingPunct="1"/>
            <a:r>
              <a:rPr lang="hr-HR" altLang="sr-Latn-RS" sz="6400" dirty="0">
                <a:solidFill>
                  <a:schemeClr val="bg1"/>
                </a:solidFill>
                <a:latin typeface="+mn-lt"/>
              </a:rPr>
              <a:t>EKOLOŠKA KARTA GRADA ZAGREBA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" y="6263539"/>
            <a:ext cx="12192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Zagreb</a:t>
            </a:r>
            <a:r>
              <a:rPr lang="hr-HR" sz="160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hr-HR" sz="160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veljača </a:t>
            </a:r>
            <a:r>
              <a:rPr lang="hr-HR" sz="16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2018.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="" xmlns:a16="http://schemas.microsoft.com/office/drawing/2014/main" id="{2CA5778B-05B4-4746-B390-CB4EEA26E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582" y="4511378"/>
            <a:ext cx="5787406" cy="12304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C3F3C0D-9269-4F65-8F37-5CFBC4500314}"/>
              </a:ext>
            </a:extLst>
          </p:cNvPr>
          <p:cNvSpPr/>
          <p:nvPr/>
        </p:nvSpPr>
        <p:spPr>
          <a:xfrm>
            <a:off x="0" y="5694189"/>
            <a:ext cx="2425700" cy="1163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234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0478C05F-1EC4-4658-8187-0D9E71A76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76682">
            <a:off x="8848065" y="2302820"/>
            <a:ext cx="2268269" cy="4002608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1243458"/>
            <a:ext cx="7772400" cy="1470025"/>
          </a:xfrm>
        </p:spPr>
        <p:txBody>
          <a:bodyPr anchor="ctr"/>
          <a:lstStyle/>
          <a:p>
            <a:pPr eaLnBrk="1" hangingPunct="1"/>
            <a:r>
              <a:rPr lang="hr-HR" altLang="sr-Latn-RS" sz="4400" b="1" dirty="0">
                <a:latin typeface="+mn-lt"/>
              </a:rPr>
              <a:t>	</a:t>
            </a:r>
          </a:p>
        </p:txBody>
      </p:sp>
      <p:sp>
        <p:nvSpPr>
          <p:cNvPr id="4" name="Podnaslov 3">
            <a:extLst>
              <a:ext uri="{FF2B5EF4-FFF2-40B4-BE49-F238E27FC236}">
                <a16:creationId xmlns="" xmlns:a16="http://schemas.microsoft.com/office/drawing/2014/main" id="{CF3881FE-5B7C-4446-BD43-80BD6C5FAF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441" y="437024"/>
            <a:ext cx="3722230" cy="769502"/>
          </a:xfrm>
        </p:spPr>
        <p:txBody>
          <a:bodyPr>
            <a:normAutofit/>
          </a:bodyPr>
          <a:lstStyle/>
          <a:p>
            <a:pPr algn="l"/>
            <a:r>
              <a:rPr lang="hr-HR" sz="3200" b="1" dirty="0">
                <a:solidFill>
                  <a:schemeClr val="accent1">
                    <a:lumMod val="50000"/>
                  </a:schemeClr>
                </a:solidFill>
              </a:rPr>
              <a:t>ALERGENA PELUD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6295E106-9BF7-41D5-8E6B-DCDD43DF0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805" y="1216562"/>
            <a:ext cx="7892492" cy="3873743"/>
          </a:xfrm>
          <a:prstGeom prst="rect">
            <a:avLst/>
          </a:prstGeom>
          <a:effectLst>
            <a:outerShdw blurRad="152400" dist="127000" dir="8100000" algn="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9059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1243458"/>
            <a:ext cx="7772400" cy="1470025"/>
          </a:xfrm>
        </p:spPr>
        <p:txBody>
          <a:bodyPr anchor="ctr"/>
          <a:lstStyle/>
          <a:p>
            <a:pPr eaLnBrk="1" hangingPunct="1"/>
            <a:r>
              <a:rPr lang="hr-HR" altLang="sr-Latn-RS" sz="4400" b="1" dirty="0">
                <a:latin typeface="+mn-lt"/>
              </a:rPr>
              <a:t>	</a:t>
            </a:r>
          </a:p>
        </p:txBody>
      </p:sp>
      <p:sp>
        <p:nvSpPr>
          <p:cNvPr id="4" name="Podnaslov 3">
            <a:extLst>
              <a:ext uri="{FF2B5EF4-FFF2-40B4-BE49-F238E27FC236}">
                <a16:creationId xmlns="" xmlns:a16="http://schemas.microsoft.com/office/drawing/2014/main" id="{CF3881FE-5B7C-4446-BD43-80BD6C5FAF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0689" y="423565"/>
            <a:ext cx="5226423" cy="847186"/>
          </a:xfrm>
        </p:spPr>
        <p:txBody>
          <a:bodyPr>
            <a:normAutofit/>
          </a:bodyPr>
          <a:lstStyle/>
          <a:p>
            <a:pPr algn="l"/>
            <a:r>
              <a:rPr lang="hr-HR" sz="3600" dirty="0">
                <a:solidFill>
                  <a:schemeClr val="accent1">
                    <a:lumMod val="50000"/>
                  </a:schemeClr>
                </a:solidFill>
              </a:rPr>
              <a:t>METEO PODATCI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30298EA2-0A80-40FE-9075-571D2C333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690" y="1098854"/>
            <a:ext cx="8473888" cy="4766562"/>
          </a:xfrm>
          <a:prstGeom prst="rect">
            <a:avLst/>
          </a:prstGeom>
          <a:effectLst>
            <a:outerShdw blurRad="139700" dist="177800" dir="8100000" algn="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2425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63179"/>
            <a:ext cx="5042645" cy="3603812"/>
          </a:xfrm>
        </p:spPr>
        <p:txBody>
          <a:bodyPr>
            <a:normAutofit/>
          </a:bodyPr>
          <a:lstStyle/>
          <a:p>
            <a:r>
              <a:rPr lang="hr-HR" altLang="sr-Latn-RS" sz="24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Svrstavanje Grada Zagreba u svjetski vrh metropola s on-line praćenjem kvalitete zraka u realnom vremenu.</a:t>
            </a:r>
          </a:p>
          <a:p>
            <a:pPr>
              <a:buNone/>
            </a:pPr>
            <a:endParaRPr lang="hr-HR" altLang="sr-Latn-RS" sz="2400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hr-HR" altLang="sr-Latn-RS" sz="24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Jedinstveni primjer u svijetu objedinjenog prikaza svih </a:t>
            </a:r>
            <a:br>
              <a:rPr lang="hr-HR" altLang="sr-Latn-RS" sz="24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hr-HR" altLang="sr-Latn-RS" sz="24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sastavnica okoliša i upravljanja okolišem. </a:t>
            </a:r>
            <a:endParaRPr lang="hr-HR" altLang="sr-Latn-RS" sz="2400" dirty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/>
            <a:endParaRPr lang="hr-HR" altLang="sr-Latn-R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185" y="1270752"/>
            <a:ext cx="5209898" cy="2958350"/>
          </a:xfrm>
          <a:prstGeom prst="rect">
            <a:avLst/>
          </a:prstGeom>
          <a:effectLst>
            <a:outerShdw blurRad="152400" dist="139700" dir="8100000" algn="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8912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14913" y="4361981"/>
            <a:ext cx="10209197" cy="6912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3600" u="sng" dirty="0" smtClean="0">
                <a:hlinkClick r:id="rId3"/>
              </a:rPr>
              <a:t>http</a:t>
            </a:r>
            <a:r>
              <a:rPr lang="hr-HR" sz="3600" u="sng" dirty="0">
                <a:hlinkClick r:id="rId3"/>
              </a:rPr>
              <a:t>://ekokartazg.westeurope.cloudapp.azure.com/</a:t>
            </a:r>
            <a:endParaRPr lang="hr-HR" altLang="sr-Latn-R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F78398A-3D59-4C03-A1EE-91C234F2D5FD}"/>
              </a:ext>
            </a:extLst>
          </p:cNvPr>
          <p:cNvSpPr/>
          <p:nvPr/>
        </p:nvSpPr>
        <p:spPr>
          <a:xfrm>
            <a:off x="672353" y="5950324"/>
            <a:ext cx="1909482" cy="9076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10">
            <a:extLst>
              <a:ext uri="{FF2B5EF4-FFF2-40B4-BE49-F238E27FC236}">
                <a16:creationId xmlns:a16="http://schemas.microsoft.com/office/drawing/2014/main" xmlns="" id="{1EA77ECE-9262-43F0-892D-E182535B3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795" y="496411"/>
            <a:ext cx="5787406" cy="1230436"/>
          </a:xfrm>
          <a:prstGeom prst="rect">
            <a:avLst/>
          </a:prstGeom>
        </p:spPr>
      </p:pic>
      <p:pic>
        <p:nvPicPr>
          <p:cNvPr id="5" name="Graphic 6">
            <a:hlinkClick r:id="rId3"/>
            <a:extLst>
              <a:ext uri="{FF2B5EF4-FFF2-40B4-BE49-F238E27FC236}">
                <a16:creationId xmlns="" xmlns:a16="http://schemas.microsoft.com/office/drawing/2014/main" id="{E375B8E9-002D-4CFE-AC03-D743E50EEB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60734" y="2981460"/>
            <a:ext cx="1290389" cy="12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45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1243458"/>
            <a:ext cx="7772400" cy="1470025"/>
          </a:xfrm>
        </p:spPr>
        <p:txBody>
          <a:bodyPr anchor="ctr"/>
          <a:lstStyle/>
          <a:p>
            <a:pPr eaLnBrk="1" hangingPunct="1"/>
            <a:r>
              <a:rPr lang="hr-HR" altLang="sr-Latn-RS" sz="4400" b="1" dirty="0">
                <a:latin typeface="+mn-lt"/>
              </a:rPr>
              <a:t>	</a:t>
            </a:r>
          </a:p>
        </p:txBody>
      </p:sp>
      <p:sp>
        <p:nvSpPr>
          <p:cNvPr id="4" name="Podnaslov 3">
            <a:extLst>
              <a:ext uri="{FF2B5EF4-FFF2-40B4-BE49-F238E27FC236}">
                <a16:creationId xmlns="" xmlns:a16="http://schemas.microsoft.com/office/drawing/2014/main" id="{CF3881FE-5B7C-4446-BD43-80BD6C5FAF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1854" y="440757"/>
            <a:ext cx="8113655" cy="6279099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PARTNERI I SURADNICI</a:t>
            </a:r>
          </a:p>
          <a:p>
            <a:pPr algn="l"/>
            <a:r>
              <a:rPr lang="hr-HR" b="1" dirty="0">
                <a:solidFill>
                  <a:schemeClr val="accent1">
                    <a:lumMod val="50000"/>
                  </a:schemeClr>
                </a:solidFill>
              </a:rPr>
              <a:t>GRAD ZAGREB</a:t>
            </a:r>
          </a:p>
          <a:p>
            <a:pPr algn="l"/>
            <a:endParaRPr lang="hr-HR" b="1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r>
              <a:rPr lang="hr-HR" b="1" dirty="0">
                <a:solidFill>
                  <a:schemeClr val="accent1">
                    <a:lumMod val="50000"/>
                  </a:schemeClr>
                </a:solidFill>
              </a:rPr>
              <a:t>Nositelj: </a:t>
            </a: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Nastavni zavod za javno zdravstvo „Dr. Andrija Štampar“ </a:t>
            </a:r>
          </a:p>
          <a:p>
            <a:pPr algn="l"/>
            <a:r>
              <a:rPr lang="hr-HR" b="1" dirty="0">
                <a:solidFill>
                  <a:schemeClr val="accent1">
                    <a:lumMod val="50000"/>
                  </a:schemeClr>
                </a:solidFill>
              </a:rPr>
              <a:t>Nadležni uredi: </a:t>
            </a: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Grad Zagreb</a:t>
            </a:r>
          </a:p>
          <a:p>
            <a:pPr algn="l"/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Gradski ured za zdravstvo</a:t>
            </a:r>
          </a:p>
          <a:p>
            <a:pPr algn="l"/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Gradski ured za gospodarstvo, energetiku i zaštitu okoliša</a:t>
            </a:r>
          </a:p>
          <a:p>
            <a:pPr algn="l"/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Gradski ured za poljoprivredu i šumarstvo</a:t>
            </a:r>
          </a:p>
          <a:p>
            <a:pPr algn="l"/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Ured za upravljanje u hitnim situacijama</a:t>
            </a:r>
          </a:p>
          <a:p>
            <a:pPr algn="l"/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Stručna služba gradonačelnika</a:t>
            </a:r>
          </a:p>
          <a:p>
            <a:pPr algn="l"/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r>
              <a:rPr lang="hr-HR" b="1" dirty="0" err="1">
                <a:solidFill>
                  <a:schemeClr val="accent1">
                    <a:lumMod val="50000"/>
                  </a:schemeClr>
                </a:solidFill>
              </a:rPr>
              <a:t>Suradne</a:t>
            </a:r>
            <a:r>
              <a:rPr lang="hr-HR" b="1" dirty="0">
                <a:solidFill>
                  <a:schemeClr val="accent1">
                    <a:lumMod val="50000"/>
                  </a:schemeClr>
                </a:solidFill>
              </a:rPr>
              <a:t> ustanove:</a:t>
            </a: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Agronomski fakultet Sveučilišta u Zagrebu</a:t>
            </a:r>
          </a:p>
          <a:p>
            <a:pPr algn="l"/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Institut za medicinska istraživanja</a:t>
            </a:r>
          </a:p>
          <a:p>
            <a:pPr algn="l"/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Državni hidrometeorološki zavod (DHMZ)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101B4A5F-2683-4B52-BCC4-3D9C22C1FF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540" y="1267171"/>
            <a:ext cx="94615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="" xmlns:a16="http://schemas.microsoft.com/office/drawing/2014/main" id="{1A53169D-7C7B-4A82-9CE9-E14CD70F75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392" y="4981690"/>
            <a:ext cx="78385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73611C0F-28E3-4073-A835-F76F9F2363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824" y="3763538"/>
            <a:ext cx="777508" cy="4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="" xmlns:a16="http://schemas.microsoft.com/office/drawing/2014/main" id="{B95CF140-0524-4B86-B3AA-D6A4EC081F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980" y="4495904"/>
            <a:ext cx="706312" cy="38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406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1243458"/>
            <a:ext cx="7772400" cy="1470025"/>
          </a:xfrm>
        </p:spPr>
        <p:txBody>
          <a:bodyPr anchor="ctr"/>
          <a:lstStyle/>
          <a:p>
            <a:pPr eaLnBrk="1" hangingPunct="1"/>
            <a:r>
              <a:rPr lang="hr-HR" altLang="sr-Latn-RS" sz="4400" b="1" dirty="0">
                <a:latin typeface="+mn-lt"/>
              </a:rPr>
              <a:t>	</a:t>
            </a:r>
          </a:p>
        </p:txBody>
      </p:sp>
      <p:sp>
        <p:nvSpPr>
          <p:cNvPr id="4" name="Podnaslov 3">
            <a:extLst>
              <a:ext uri="{FF2B5EF4-FFF2-40B4-BE49-F238E27FC236}">
                <a16:creationId xmlns="" xmlns:a16="http://schemas.microsoft.com/office/drawing/2014/main" id="{CF3881FE-5B7C-4446-BD43-80BD6C5FAF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655" y="599692"/>
            <a:ext cx="10236200" cy="2113791"/>
          </a:xfrm>
        </p:spPr>
        <p:txBody>
          <a:bodyPr>
            <a:normAutofit fontScale="925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Utjecaj okolišnih čimbenika na zdravlje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Unaprjeđenje kvalitete života, sigurnosti i zdravlja stanovnika grada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Objedinjavanje postojećih podataka o stanju okoliša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U slučaju incidentnog događaja dostupno „nulto stanje” onečišćenja, procjena utjecaja na okoliš i smjernice za mjere postupanja i sanaciju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Praćenje prostorno-vremenskog trenda kretanja moguće štetnih čimbenika u okolišu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hr-H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="" xmlns:a16="http://schemas.microsoft.com/office/drawing/2014/main" id="{26CFCC2D-D4E3-4EB4-B9C4-60D8E70A9D68}"/>
              </a:ext>
            </a:extLst>
          </p:cNvPr>
          <p:cNvSpPr txBox="1"/>
          <p:nvPr/>
        </p:nvSpPr>
        <p:spPr>
          <a:xfrm>
            <a:off x="512432" y="3179449"/>
            <a:ext cx="2142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Zrak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Voda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dirty="0" err="1">
                <a:solidFill>
                  <a:schemeClr val="accent1">
                    <a:lumMod val="50000"/>
                  </a:schemeClr>
                </a:solidFill>
              </a:rPr>
              <a:t>Meteo</a:t>
            </a: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Tlo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Pelud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032EE507-1F3D-4CA3-B213-EA531D477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959" y="3147752"/>
            <a:ext cx="5953191" cy="294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58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="" xmlns:a16="http://schemas.microsoft.com/office/drawing/2014/main" id="{3367E132-28C9-492F-B49D-CF544D96B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93"/>
          <a:stretch/>
        </p:blipFill>
        <p:spPr bwMode="auto">
          <a:xfrm>
            <a:off x="6976256" y="1348161"/>
            <a:ext cx="5215744" cy="309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dnaslov 3">
            <a:extLst>
              <a:ext uri="{FF2B5EF4-FFF2-40B4-BE49-F238E27FC236}">
                <a16:creationId xmlns="" xmlns:a16="http://schemas.microsoft.com/office/drawing/2014/main" id="{942DC1C3-552E-42CD-A772-E1A0EF397EF1}"/>
              </a:ext>
            </a:extLst>
          </p:cNvPr>
          <p:cNvSpPr txBox="1">
            <a:spLocks/>
          </p:cNvSpPr>
          <p:nvPr/>
        </p:nvSpPr>
        <p:spPr>
          <a:xfrm>
            <a:off x="6896599" y="4304842"/>
            <a:ext cx="4282889" cy="23196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rnd">
            <a:solidFill>
              <a:schemeClr val="accent1">
                <a:shade val="50000"/>
              </a:schemeClr>
            </a:solidFill>
            <a:round/>
          </a:ln>
          <a:effectLst>
            <a:outerShdw blurRad="254000" dist="139700" dir="5280000" algn="tr" rotWithShape="0">
              <a:prstClr val="black">
                <a:alpha val="23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8000" algn="just">
              <a:spcBef>
                <a:spcPts val="0"/>
              </a:spcBef>
              <a:spcAft>
                <a:spcPts val="600"/>
              </a:spcAft>
            </a:pPr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DOBROBIT</a:t>
            </a:r>
          </a:p>
          <a:p>
            <a:pPr marL="792000" indent="-342900" algn="l">
              <a:lnSpc>
                <a:spcPts val="31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Za donositelje odluka</a:t>
            </a:r>
          </a:p>
          <a:p>
            <a:pPr marL="792000" indent="-342900" algn="l">
              <a:lnSpc>
                <a:spcPts val="31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Za struku</a:t>
            </a:r>
          </a:p>
          <a:p>
            <a:pPr marL="792000" indent="-342900" algn="l">
              <a:lnSpc>
                <a:spcPts val="31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Za građane</a:t>
            </a: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Podnaslov 3">
            <a:extLst>
              <a:ext uri="{FF2B5EF4-FFF2-40B4-BE49-F238E27FC236}">
                <a16:creationId xmlns="" xmlns:a16="http://schemas.microsoft.com/office/drawing/2014/main" id="{CF3881FE-5B7C-4446-BD43-80BD6C5FAF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2327" y="1207205"/>
            <a:ext cx="6147545" cy="4357242"/>
          </a:xfrm>
          <a:solidFill>
            <a:schemeClr val="accent1">
              <a:lumMod val="20000"/>
              <a:lumOff val="80000"/>
            </a:schemeClr>
          </a:solidFill>
          <a:ln w="12700" cap="rnd">
            <a:solidFill>
              <a:schemeClr val="accent1">
                <a:shade val="50000"/>
              </a:schemeClr>
            </a:solidFill>
            <a:round/>
          </a:ln>
          <a:effectLst>
            <a:outerShdw blurRad="254000" dist="139700" dir="5280000" algn="tr" rotWithShape="0">
              <a:prstClr val="black">
                <a:alpha val="23000"/>
              </a:prstClr>
            </a:outerShdw>
          </a:effectLst>
        </p:spPr>
        <p:txBody>
          <a:bodyPr>
            <a:normAutofit/>
          </a:bodyPr>
          <a:lstStyle/>
          <a:p>
            <a:pPr marL="342900" indent="-21600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chemeClr val="accent1">
                    <a:lumMod val="50000"/>
                  </a:schemeClr>
                </a:solidFill>
              </a:rPr>
              <a:t>Inovativni pristup</a:t>
            </a:r>
          </a:p>
          <a:p>
            <a:pPr marL="342900" indent="-21600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chemeClr val="accent1">
                    <a:lumMod val="50000"/>
                  </a:schemeClr>
                </a:solidFill>
              </a:rPr>
              <a:t>Interaktivni alat</a:t>
            </a:r>
          </a:p>
          <a:p>
            <a:pPr marL="342900" indent="-21600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chemeClr val="accent1">
                    <a:lumMod val="50000"/>
                  </a:schemeClr>
                </a:solidFill>
              </a:rPr>
              <a:t>Dinamičnost ekološke karte</a:t>
            </a:r>
          </a:p>
          <a:p>
            <a:pPr marL="342900" indent="-21600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chemeClr val="accent1">
                    <a:lumMod val="50000"/>
                  </a:schemeClr>
                </a:solidFill>
              </a:rPr>
              <a:t>Umrežavanje svih nadležnih gradskih ureda i institucija</a:t>
            </a:r>
          </a:p>
          <a:p>
            <a:pPr marL="342900" indent="-21600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chemeClr val="accent1">
                    <a:lumMod val="50000"/>
                  </a:schemeClr>
                </a:solidFill>
              </a:rPr>
              <a:t>Stvaranje podloge za učinkovito upravljanje, planiranje i unaprjeđenje životne i radne sredine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2A5A6F5-07A5-4968-8974-37198C51B454}"/>
              </a:ext>
            </a:extLst>
          </p:cNvPr>
          <p:cNvSpPr/>
          <p:nvPr/>
        </p:nvSpPr>
        <p:spPr>
          <a:xfrm>
            <a:off x="974912" y="383242"/>
            <a:ext cx="107968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b="1" dirty="0">
                <a:solidFill>
                  <a:schemeClr val="accent1">
                    <a:lumMod val="50000"/>
                  </a:schemeClr>
                </a:solidFill>
              </a:rPr>
              <a:t>WEB GIS APLIKACIJA „EKOLOŠKA KARTA GRADA ZAGREBA”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534702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D18B52EA-0018-4D63-BBAC-5659B919D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2672" y="3041185"/>
            <a:ext cx="1966985" cy="2269562"/>
          </a:xfrm>
          <a:prstGeom prst="rect">
            <a:avLst/>
          </a:prstGeom>
          <a:effectLst>
            <a:outerShdw blurRad="101600" dist="1016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2138" y="350971"/>
            <a:ext cx="4100367" cy="559045"/>
          </a:xfrm>
        </p:spPr>
        <p:txBody>
          <a:bodyPr>
            <a:normAutofit/>
          </a:bodyPr>
          <a:lstStyle/>
          <a:p>
            <a:r>
              <a:rPr lang="hr-HR" sz="2700" b="1" cap="all" dirty="0">
                <a:solidFill>
                  <a:schemeClr val="accent1">
                    <a:lumMod val="50000"/>
                  </a:schemeClr>
                </a:solidFill>
              </a:rPr>
              <a:t>UPRAVLJAČKA APLIKACIJA</a:t>
            </a:r>
            <a:endParaRPr lang="hr-HR" altLang="sr-Latn-RS" sz="3200" b="1" i="1" dirty="0">
              <a:cs typeface="Times New Roman" panose="02020603050405020304" pitchFamily="18" charset="0"/>
            </a:endParaRPr>
          </a:p>
        </p:txBody>
      </p:sp>
      <p:pic>
        <p:nvPicPr>
          <p:cNvPr id="6" name="Picture 16">
            <a:extLst>
              <a:ext uri="{FF2B5EF4-FFF2-40B4-BE49-F238E27FC236}">
                <a16:creationId xmlns="" xmlns:a16="http://schemas.microsoft.com/office/drawing/2014/main" id="{4F92A111-97D1-414A-AC53-9DAED241C18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73517" y="1555477"/>
            <a:ext cx="3640790" cy="2620489"/>
          </a:xfrm>
          <a:prstGeom prst="rect">
            <a:avLst/>
          </a:prstGeom>
          <a:ln w="25400" cap="rnd">
            <a:solidFill>
              <a:schemeClr val="bg1"/>
            </a:solidFill>
          </a:ln>
          <a:effectLst>
            <a:outerShdw blurRad="101600" dist="101600" dir="8100000" algn="tr" rotWithShape="0">
              <a:prstClr val="black">
                <a:alpha val="30000"/>
              </a:prstClr>
            </a:outerShdw>
          </a:effectLst>
        </p:spPr>
      </p:pic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7FE3829D-EB44-4CE7-8933-AE8B300A948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821922" y="3237063"/>
            <a:ext cx="2663936" cy="2601802"/>
          </a:xfrm>
          <a:prstGeom prst="rect">
            <a:avLst/>
          </a:prstGeom>
          <a:ln w="22225">
            <a:solidFill>
              <a:schemeClr val="bg1"/>
            </a:solidFill>
          </a:ln>
          <a:effectLst>
            <a:outerShdw blurRad="101600" dist="101600" dir="8100000" algn="tr" rotWithShape="0">
              <a:prstClr val="black">
                <a:alpha val="30000"/>
              </a:prstClr>
            </a:outerShdw>
          </a:effectLst>
        </p:spPr>
      </p:pic>
      <p:pic>
        <p:nvPicPr>
          <p:cNvPr id="8" name="Picture 17">
            <a:extLst>
              <a:ext uri="{FF2B5EF4-FFF2-40B4-BE49-F238E27FC236}">
                <a16:creationId xmlns="" xmlns:a16="http://schemas.microsoft.com/office/drawing/2014/main" id="{3A424D74-C3C7-4D27-8D45-D9453C6A329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179843" y="4312252"/>
            <a:ext cx="3370579" cy="1909853"/>
          </a:xfrm>
          <a:prstGeom prst="rect">
            <a:avLst/>
          </a:prstGeom>
          <a:effectLst>
            <a:outerShdw blurRad="101600" dist="1016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3" name="Pravokutnik 2">
            <a:extLst>
              <a:ext uri="{FF2B5EF4-FFF2-40B4-BE49-F238E27FC236}">
                <a16:creationId xmlns="" xmlns:a16="http://schemas.microsoft.com/office/drawing/2014/main" id="{3FB5C0B9-434F-4127-A4A9-1443AF36099E}"/>
              </a:ext>
            </a:extLst>
          </p:cNvPr>
          <p:cNvSpPr/>
          <p:nvPr/>
        </p:nvSpPr>
        <p:spPr>
          <a:xfrm>
            <a:off x="5153890" y="1058338"/>
            <a:ext cx="647469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hr-HR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RAZINE PRISTUPA INFORMACIJAMA</a:t>
            </a:r>
          </a:p>
          <a:p>
            <a:pPr>
              <a:spcAft>
                <a:spcPts val="0"/>
              </a:spcAft>
            </a:pPr>
            <a:endParaRPr lang="hr-HR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Administrativna razina - dostupne sve razine podataka i elemenata sučelja (Gradski uredi)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Vidljivost podataka i elemenata sučelja ostalim korisnicima, zavisno od definiranih prava pristupa</a:t>
            </a: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708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1243458"/>
            <a:ext cx="7772400" cy="1470025"/>
          </a:xfrm>
        </p:spPr>
        <p:txBody>
          <a:bodyPr anchor="ctr"/>
          <a:lstStyle/>
          <a:p>
            <a:pPr eaLnBrk="1" hangingPunct="1"/>
            <a:r>
              <a:rPr lang="hr-HR" altLang="sr-Latn-RS" sz="4400" b="1" dirty="0">
                <a:latin typeface="+mn-lt"/>
              </a:rPr>
              <a:t>	</a:t>
            </a:r>
          </a:p>
        </p:txBody>
      </p:sp>
      <p:pic>
        <p:nvPicPr>
          <p:cNvPr id="7" name="Picture 38">
            <a:extLst>
              <a:ext uri="{FF2B5EF4-FFF2-40B4-BE49-F238E27FC236}">
                <a16:creationId xmlns="" xmlns:a16="http://schemas.microsoft.com/office/drawing/2014/main" id="{AF649789-474C-4E47-8CA2-4ABAFFF57E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03259" y="578465"/>
            <a:ext cx="5761355" cy="3616960"/>
          </a:xfrm>
          <a:prstGeom prst="rect">
            <a:avLst/>
          </a:prstGeom>
          <a:effectLst>
            <a:outerShdw blurRad="50800" dist="152400" dir="8100000" algn="tr" rotWithShape="0">
              <a:prstClr val="black">
                <a:alpha val="18000"/>
              </a:prstClr>
            </a:outerShdw>
          </a:effectLst>
        </p:spPr>
      </p:pic>
      <p:pic>
        <p:nvPicPr>
          <p:cNvPr id="8" name="Picture 43">
            <a:extLst>
              <a:ext uri="{FF2B5EF4-FFF2-40B4-BE49-F238E27FC236}">
                <a16:creationId xmlns="" xmlns:a16="http://schemas.microsoft.com/office/drawing/2014/main" id="{AA2A2B3F-F2CA-4235-A380-9FC9D0436F8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104757" y="2626574"/>
            <a:ext cx="5761355" cy="3620135"/>
          </a:xfrm>
          <a:prstGeom prst="rect">
            <a:avLst/>
          </a:prstGeom>
          <a:effectLst>
            <a:outerShdw blurRad="50800" dist="152400" dir="8100000" algn="tr" rotWithShape="0">
              <a:prstClr val="black">
                <a:alpha val="18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904" y="4557978"/>
            <a:ext cx="3201579" cy="147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19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1243458"/>
            <a:ext cx="7772400" cy="1470025"/>
          </a:xfrm>
        </p:spPr>
        <p:txBody>
          <a:bodyPr anchor="ctr"/>
          <a:lstStyle/>
          <a:p>
            <a:pPr eaLnBrk="1" hangingPunct="1"/>
            <a:r>
              <a:rPr lang="hr-HR" altLang="sr-Latn-RS" sz="4400" b="1">
                <a:latin typeface="+mn-lt"/>
              </a:rPr>
              <a:t>	</a:t>
            </a:r>
            <a:endParaRPr lang="hr-HR" altLang="sr-Latn-RS" sz="4400" b="1" dirty="0">
              <a:latin typeface="+mn-lt"/>
            </a:endParaRPr>
          </a:p>
        </p:txBody>
      </p:sp>
      <p:sp>
        <p:nvSpPr>
          <p:cNvPr id="4" name="Podnaslov 3">
            <a:extLst>
              <a:ext uri="{FF2B5EF4-FFF2-40B4-BE49-F238E27FC236}">
                <a16:creationId xmlns="" xmlns:a16="http://schemas.microsoft.com/office/drawing/2014/main" id="{CF3881FE-5B7C-4446-BD43-80BD6C5FAF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973" y="406488"/>
            <a:ext cx="5162554" cy="2041147"/>
          </a:xfrm>
        </p:spPr>
        <p:txBody>
          <a:bodyPr>
            <a:normAutofit/>
          </a:bodyPr>
          <a:lstStyle/>
          <a:p>
            <a:pPr algn="l"/>
            <a:r>
              <a:rPr lang="hr-HR" sz="3500" b="1" dirty="0">
                <a:solidFill>
                  <a:schemeClr val="accent1">
                    <a:lumMod val="50000"/>
                  </a:schemeClr>
                </a:solidFill>
              </a:rPr>
              <a:t>TLO</a:t>
            </a:r>
            <a:r>
              <a:rPr lang="hr-HR" sz="26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l"/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Način korištenja urbanih tala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Gradski vrtovi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Tla urbanih površina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55728CBB-A4B1-4240-BE6D-CDB2EF52D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973" y="2599248"/>
            <a:ext cx="4921834" cy="3119212"/>
          </a:xfrm>
          <a:prstGeom prst="rect">
            <a:avLst/>
          </a:prstGeom>
          <a:effectLst>
            <a:outerShdw blurRad="76200" dist="190500" dir="8100000" algn="tr" rotWithShape="0">
              <a:prstClr val="black">
                <a:alpha val="25000"/>
              </a:prst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E2F029F3-BEB3-4472-B177-643BD923A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168" y="3370204"/>
            <a:ext cx="5404135" cy="3039826"/>
          </a:xfrm>
          <a:prstGeom prst="rect">
            <a:avLst/>
          </a:prstGeom>
          <a:effectLst>
            <a:outerShdw blurRad="76200" dist="190500" dir="8100000" algn="tr" rotWithShape="0">
              <a:prstClr val="black">
                <a:alpha val="25000"/>
              </a:prstClr>
            </a:outerShdw>
          </a:effectLst>
        </p:spPr>
      </p:pic>
      <p:pic>
        <p:nvPicPr>
          <p:cNvPr id="9" name="Slika 8">
            <a:extLst>
              <a:ext uri="{FF2B5EF4-FFF2-40B4-BE49-F238E27FC236}">
                <a16:creationId xmlns="" xmlns:a16="http://schemas.microsoft.com/office/drawing/2014/main" id="{7FAA19CD-F829-47BB-90D9-D90C41C8D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580" y="546393"/>
            <a:ext cx="3688364" cy="2601873"/>
          </a:xfrm>
          <a:prstGeom prst="rect">
            <a:avLst/>
          </a:prstGeom>
          <a:effectLst>
            <a:outerShdw blurRad="76200" dist="190500" dir="8100000" algn="tr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4914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kacije 8 senzora AQ Mesh">
            <a:extLst>
              <a:ext uri="{FF2B5EF4-FFF2-40B4-BE49-F238E27FC236}">
                <a16:creationId xmlns="" xmlns:a16="http://schemas.microsoft.com/office/drawing/2014/main" id="{8D06E0FA-56C4-4BBB-9C38-64EA86819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486" y="3724803"/>
            <a:ext cx="4617498" cy="2127162"/>
          </a:xfrm>
          <a:prstGeom prst="rect">
            <a:avLst/>
          </a:prstGeom>
          <a:noFill/>
          <a:ln>
            <a:noFill/>
          </a:ln>
          <a:effectLst>
            <a:outerShdw blurRad="101600" dist="101600" dir="8100000" algn="tr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B229D481-E828-4EAE-8CD9-2254428CC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38" y="2108943"/>
            <a:ext cx="3088088" cy="2571286"/>
          </a:xfrm>
          <a:prstGeom prst="rect">
            <a:avLst/>
          </a:prstGeom>
          <a:effectLst>
            <a:outerShdw blurRad="101600" dist="101600" dir="8100000" algn="tr" rotWithShape="0">
              <a:prstClr val="black">
                <a:alpha val="21000"/>
              </a:prstClr>
            </a:outerShdw>
          </a:effec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1243458"/>
            <a:ext cx="7772400" cy="1470025"/>
          </a:xfrm>
        </p:spPr>
        <p:txBody>
          <a:bodyPr anchor="ctr"/>
          <a:lstStyle/>
          <a:p>
            <a:pPr eaLnBrk="1" hangingPunct="1"/>
            <a:r>
              <a:rPr lang="hr-HR" altLang="sr-Latn-RS" sz="4400" b="1" dirty="0">
                <a:latin typeface="+mn-lt"/>
              </a:rPr>
              <a:t>	</a:t>
            </a:r>
          </a:p>
        </p:txBody>
      </p:sp>
      <p:sp>
        <p:nvSpPr>
          <p:cNvPr id="4" name="Podnaslov 3">
            <a:extLst>
              <a:ext uri="{FF2B5EF4-FFF2-40B4-BE49-F238E27FC236}">
                <a16:creationId xmlns="" xmlns:a16="http://schemas.microsoft.com/office/drawing/2014/main" id="{CF3881FE-5B7C-4446-BD43-80BD6C5FAF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7826" y="338413"/>
            <a:ext cx="5230585" cy="1685373"/>
          </a:xfrm>
        </p:spPr>
        <p:txBody>
          <a:bodyPr>
            <a:normAutofit lnSpcReduction="10000"/>
          </a:bodyPr>
          <a:lstStyle/>
          <a:p>
            <a:pPr algn="l"/>
            <a:r>
              <a:rPr lang="hr-HR" sz="3000" b="1" dirty="0">
                <a:solidFill>
                  <a:schemeClr val="accent1">
                    <a:lumMod val="50000"/>
                  </a:schemeClr>
                </a:solidFill>
              </a:rPr>
              <a:t>ZRAK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Automatizirani senzori za praćenje onečišćenja u zraku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Osam odabranih lokacija</a:t>
            </a:r>
          </a:p>
          <a:p>
            <a:endParaRPr lang="hr-H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69C258D1-29E7-419A-893F-D10DCD457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722" y="3116794"/>
            <a:ext cx="1960770" cy="2874202"/>
          </a:xfrm>
          <a:prstGeom prst="rect">
            <a:avLst/>
          </a:prstGeom>
          <a:effectLst>
            <a:outerShdw blurRad="101600" dist="101600" dir="8100000" algn="tr" rotWithShape="0">
              <a:prstClr val="black">
                <a:alpha val="21000"/>
              </a:prst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F986E756-73DA-4ACC-9D97-8D45B474AA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4180" y="3150414"/>
            <a:ext cx="2001256" cy="2850131"/>
          </a:xfrm>
          <a:prstGeom prst="rect">
            <a:avLst/>
          </a:prstGeom>
          <a:effectLst>
            <a:outerShdw blurRad="101600" dist="101600" dir="8100000" algn="tr" rotWithShape="0">
              <a:prstClr val="black">
                <a:alpha val="21000"/>
              </a:prstClr>
            </a:outerShdw>
          </a:effectLst>
        </p:spPr>
      </p:pic>
      <p:sp>
        <p:nvSpPr>
          <p:cNvPr id="3" name="Rectangle 3">
            <a:extLst>
              <a:ext uri="{FF2B5EF4-FFF2-40B4-BE49-F238E27FC236}">
                <a16:creationId xmlns="" xmlns:a16="http://schemas.microsoft.com/office/drawing/2014/main" id="{FD7FA706-5B4E-4D54-A24A-D2834DA67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8" name="Rectangle 4">
            <a:extLst>
              <a:ext uri="{FF2B5EF4-FFF2-40B4-BE49-F238E27FC236}">
                <a16:creationId xmlns="" xmlns:a16="http://schemas.microsoft.com/office/drawing/2014/main" id="{027F3110-3954-49AC-BC7D-AB08396C8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11" name="Slika 10">
            <a:extLst>
              <a:ext uri="{FF2B5EF4-FFF2-40B4-BE49-F238E27FC236}">
                <a16:creationId xmlns="" xmlns:a16="http://schemas.microsoft.com/office/drawing/2014/main" id="{E3AF9A62-8683-495E-8BDF-E3ED7C08C7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2152" y="599505"/>
            <a:ext cx="2777168" cy="2490492"/>
          </a:xfrm>
          <a:prstGeom prst="rect">
            <a:avLst/>
          </a:prstGeom>
          <a:effectLst>
            <a:outerShdw blurRad="101600" dist="101600" dir="8100000" algn="tr" rotWithShape="0">
              <a:prstClr val="black">
                <a:alpha val="21000"/>
              </a:prst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="" xmlns:a16="http://schemas.microsoft.com/office/drawing/2014/main" id="{AE53B022-64D7-4FC3-B6FB-DBB904B676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9716" y="584641"/>
            <a:ext cx="1674813" cy="2322324"/>
          </a:xfrm>
          <a:prstGeom prst="rect">
            <a:avLst/>
          </a:prstGeom>
          <a:effectLst>
            <a:outerShdw blurRad="101600" dist="101600" dir="8100000" algn="tr" rotWithShape="0">
              <a:prstClr val="black">
                <a:alpha val="21000"/>
              </a:prstClr>
            </a:outerShdw>
          </a:effectLst>
        </p:spPr>
      </p:pic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62796BC8-BC14-4EE8-9A61-5048D8EA91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3102" y="1057446"/>
            <a:ext cx="1313663" cy="2482589"/>
          </a:xfrm>
          <a:prstGeom prst="rect">
            <a:avLst/>
          </a:prstGeom>
          <a:effectLst>
            <a:outerShdw blurRad="101600" dist="101600" dir="8100000" algn="tr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7448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39132" y="373410"/>
            <a:ext cx="2152935" cy="788095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40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VODA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="" xmlns:a16="http://schemas.microsoft.com/office/drawing/2014/main" id="{A4E64093-2BEC-465C-B35C-A28B9C9B4E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66228" y="2091529"/>
            <a:ext cx="4567631" cy="2886334"/>
          </a:xfrm>
          <a:prstGeom prst="rect">
            <a:avLst/>
          </a:prstGeom>
          <a:effectLst>
            <a:outerShdw blurRad="127000" dist="101600" dir="8100000" algn="tr" rotWithShape="0">
              <a:prstClr val="black">
                <a:alpha val="20000"/>
              </a:prst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FF79DED8-659E-4682-B459-532A3E941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8168" y="3051974"/>
            <a:ext cx="1455565" cy="2901820"/>
          </a:xfrm>
          <a:prstGeom prst="rect">
            <a:avLst/>
          </a:prstGeom>
          <a:effectLst>
            <a:outerShdw blurRad="127000" dist="101600" dir="8100000" algn="tr" rotWithShape="0">
              <a:prstClr val="black">
                <a:alpha val="20000"/>
              </a:prst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49476A8B-CFD4-460D-8CD3-497B4DA10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7272" y="3046269"/>
            <a:ext cx="1452445" cy="2901820"/>
          </a:xfrm>
          <a:prstGeom prst="rect">
            <a:avLst/>
          </a:prstGeom>
          <a:effectLst>
            <a:outerShdw blurRad="127000" dist="101600" dir="8100000" algn="tr" rotWithShape="0">
              <a:prstClr val="black">
                <a:alpha val="20000"/>
              </a:prst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A6349BC9-57D6-4589-B53E-8DF4A9024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5138" y="528057"/>
            <a:ext cx="1641090" cy="5131837"/>
          </a:xfrm>
          <a:prstGeom prst="rect">
            <a:avLst/>
          </a:prstGeom>
          <a:effectLst>
            <a:outerShdw blurRad="127000" dist="101600" dir="8100000" algn="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4716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2098</TotalTime>
  <Words>267</Words>
  <Application>Microsoft Office PowerPoint</Application>
  <PresentationFormat>Widescreen</PresentationFormat>
  <Paragraphs>69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EKOLOŠKA KARTA GRADA ZAGREBA</vt:lpstr>
      <vt:lpstr> </vt:lpstr>
      <vt:lpstr> </vt:lpstr>
      <vt:lpstr>PowerPoint Presentation</vt:lpstr>
      <vt:lpstr>UPRAVLJAČKA APLIKACIJA</vt:lpstr>
      <vt:lpstr> </vt:lpstr>
      <vt:lpstr> </vt:lpstr>
      <vt:lpstr> </vt:lpstr>
      <vt:lpstr>VODA</vt:lpstr>
      <vt:lpstr> </vt:lpstr>
      <vt:lpstr> 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Mirta Hansal</dc:creator>
  <cp:lastModifiedBy>Sandra Šikić</cp:lastModifiedBy>
  <cp:revision>152</cp:revision>
  <cp:lastPrinted>2018-01-05T11:48:03Z</cp:lastPrinted>
  <dcterms:created xsi:type="dcterms:W3CDTF">2015-01-28T11:27:34Z</dcterms:created>
  <dcterms:modified xsi:type="dcterms:W3CDTF">2018-02-08T08:39:19Z</dcterms:modified>
</cp:coreProperties>
</file>